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49"/>
  </p:notesMasterIdLst>
  <p:sldIdLst>
    <p:sldId id="256" r:id="rId2"/>
    <p:sldId id="259" r:id="rId3"/>
    <p:sldId id="257" r:id="rId4"/>
    <p:sldId id="258" r:id="rId5"/>
    <p:sldId id="284" r:id="rId6"/>
    <p:sldId id="332" r:id="rId7"/>
    <p:sldId id="260" r:id="rId8"/>
    <p:sldId id="285" r:id="rId9"/>
    <p:sldId id="286" r:id="rId10"/>
    <p:sldId id="264" r:id="rId11"/>
    <p:sldId id="261" r:id="rId12"/>
    <p:sldId id="294" r:id="rId13"/>
    <p:sldId id="287" r:id="rId14"/>
    <p:sldId id="262" r:id="rId15"/>
    <p:sldId id="288" r:id="rId16"/>
    <p:sldId id="267" r:id="rId17"/>
    <p:sldId id="263" r:id="rId18"/>
    <p:sldId id="314" r:id="rId19"/>
    <p:sldId id="269" r:id="rId20"/>
    <p:sldId id="270" r:id="rId21"/>
    <p:sldId id="274" r:id="rId22"/>
    <p:sldId id="272" r:id="rId23"/>
    <p:sldId id="275" r:id="rId24"/>
    <p:sldId id="295" r:id="rId25"/>
    <p:sldId id="296" r:id="rId26"/>
    <p:sldId id="277" r:id="rId27"/>
    <p:sldId id="303" r:id="rId28"/>
    <p:sldId id="301" r:id="rId29"/>
    <p:sldId id="297" r:id="rId30"/>
    <p:sldId id="280" r:id="rId31"/>
    <p:sldId id="276" r:id="rId32"/>
    <p:sldId id="282" r:id="rId33"/>
    <p:sldId id="313" r:id="rId34"/>
    <p:sldId id="279" r:id="rId35"/>
    <p:sldId id="304" r:id="rId36"/>
    <p:sldId id="305" r:id="rId37"/>
    <p:sldId id="316" r:id="rId38"/>
    <p:sldId id="323" r:id="rId39"/>
    <p:sldId id="325" r:id="rId40"/>
    <p:sldId id="328" r:id="rId41"/>
    <p:sldId id="326" r:id="rId42"/>
    <p:sldId id="327" r:id="rId43"/>
    <p:sldId id="290" r:id="rId44"/>
    <p:sldId id="309" r:id="rId45"/>
    <p:sldId id="312" r:id="rId46"/>
    <p:sldId id="329" r:id="rId47"/>
    <p:sldId id="265" r:id="rId48"/>
  </p:sldIdLst>
  <p:sldSz cx="9144000" cy="6858000" type="screen4x3"/>
  <p:notesSz cx="6797675" cy="9928225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5" d="100"/>
          <a:sy n="125" d="100"/>
        </p:scale>
        <p:origin x="1038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png>
</file>

<file path=ppt/media/image35.jpeg>
</file>

<file path=ppt/media/image36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B89B5-2FFF-4EC3-B974-E38819753210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C56DD0-D6D5-48F8-AA04-DABA1A4466F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329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C56DD0-D6D5-48F8-AA04-DABA1A4466F9}" type="slidenum">
              <a:rPr lang="pt-BR" smtClean="0"/>
              <a:pPr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4684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334933" y="1169931"/>
            <a:ext cx="4814835" cy="4993802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33400"/>
            <a:ext cx="6154713" cy="3124201"/>
          </a:xfrm>
        </p:spPr>
        <p:txBody>
          <a:bodyPr anchor="b">
            <a:normAutofit/>
          </a:bodyPr>
          <a:lstStyle>
            <a:lvl1pPr algn="l">
              <a:defRPr sz="44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843868"/>
            <a:ext cx="4954250" cy="191346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001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33400" y="533400"/>
            <a:ext cx="8077200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62002" y="3843867"/>
            <a:ext cx="7281332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2054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8077200" cy="2895600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114800"/>
            <a:ext cx="6383552" cy="1905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79988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3" y="533400"/>
            <a:ext cx="6859787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66800" y="3429000"/>
            <a:ext cx="6402467" cy="4826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301070"/>
            <a:ext cx="6382361" cy="171873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58242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429000"/>
            <a:ext cx="6382361" cy="16974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132980"/>
            <a:ext cx="6383552" cy="886819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5381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4" y="533400"/>
            <a:ext cx="6859786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886200"/>
            <a:ext cx="638236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953000"/>
            <a:ext cx="63823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9276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7525658" cy="28956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928534"/>
            <a:ext cx="638236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766735"/>
            <a:ext cx="6382360" cy="125306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8122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1"/>
            <a:ext cx="6554867" cy="376767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3333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6406" y="533400"/>
            <a:ext cx="2044194" cy="4419600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0"/>
            <a:ext cx="5850012" cy="548640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7876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33400"/>
            <a:ext cx="6554867" cy="3767670"/>
          </a:xfrm>
        </p:spPr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2518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981199"/>
            <a:ext cx="6402468" cy="2319867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487333"/>
            <a:ext cx="6402467" cy="1532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3748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533400" y="533400"/>
            <a:ext cx="3949967" cy="3767667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533400"/>
            <a:ext cx="3948238" cy="3759200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4708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1" y="533400"/>
            <a:ext cx="3716866" cy="609600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399" y="1143000"/>
            <a:ext cx="3945467" cy="3158067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5016" y="566738"/>
            <a:ext cx="376405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1143000"/>
            <a:ext cx="3956705" cy="3149600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0516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059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0723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8667" y="533400"/>
            <a:ext cx="3200400" cy="1524000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533400"/>
            <a:ext cx="4438755" cy="5486400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18667" y="2209802"/>
            <a:ext cx="32004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4663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1447800"/>
            <a:ext cx="3563258" cy="11430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762000" y="914400"/>
            <a:ext cx="3280974" cy="48006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96027" y="2743200"/>
            <a:ext cx="3564223" cy="2082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33400" y="6172200"/>
            <a:ext cx="5811724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1676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670675" y="3894667"/>
            <a:ext cx="2470456" cy="2658533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33401"/>
            <a:ext cx="6554867" cy="3767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30245" y="6172203"/>
            <a:ext cx="1200463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CF8E92F-9276-4730-9F3F-C2DBA642FC4C}" type="datetimeFigureOut">
              <a:rPr lang="pt-BR" smtClean="0"/>
              <a:pPr/>
              <a:t>15/06/2021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6172200"/>
            <a:ext cx="581172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4426" y="5578478"/>
            <a:ext cx="856907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8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A1EAB6F-8FE8-4CF3-A1A6-8CFB85D392D6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50507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33400" y="116632"/>
            <a:ext cx="8143056" cy="5055840"/>
          </a:xfrm>
        </p:spPr>
        <p:txBody>
          <a:bodyPr>
            <a:normAutofit/>
          </a:bodyPr>
          <a:lstStyle/>
          <a:p>
            <a:r>
              <a:rPr lang="pt-BR" sz="12000" dirty="0" smtClean="0">
                <a:latin typeface="Algerian" panose="04020705040A02060702" pitchFamily="82" charset="0"/>
              </a:rPr>
              <a:t>ILHÉUS</a:t>
            </a:r>
            <a:br>
              <a:rPr lang="pt-BR" sz="12000" dirty="0" smtClean="0">
                <a:latin typeface="Algerian" panose="04020705040A02060702" pitchFamily="82" charset="0"/>
              </a:rPr>
            </a:br>
            <a:r>
              <a:rPr lang="pt-BR" sz="6000" dirty="0" smtClean="0">
                <a:latin typeface="Algerian" panose="04020705040A02060702" pitchFamily="82" charset="0"/>
              </a:rPr>
              <a:t>Rumo aos </a:t>
            </a:r>
            <a:r>
              <a:rPr lang="pt-BR" sz="8900" dirty="0" smtClean="0">
                <a:latin typeface="Algerian" panose="04020705040A02060702" pitchFamily="82" charset="0"/>
              </a:rPr>
              <a:t/>
            </a:r>
            <a:br>
              <a:rPr lang="pt-BR" sz="8900" dirty="0" smtClean="0">
                <a:latin typeface="Algerian" panose="04020705040A02060702" pitchFamily="82" charset="0"/>
              </a:rPr>
            </a:br>
            <a:r>
              <a:rPr lang="pt-BR" sz="12000" dirty="0" smtClean="0">
                <a:latin typeface="Algerian" panose="04020705040A02060702" pitchFamily="82" charset="0"/>
              </a:rPr>
              <a:t>500 ANOS</a:t>
            </a:r>
            <a:endParaRPr lang="pt-BR" sz="12000" dirty="0">
              <a:latin typeface="Algerian" panose="04020705040A02060702" pitchFamily="8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95536" y="6245932"/>
            <a:ext cx="4954250" cy="1224136"/>
          </a:xfrm>
        </p:spPr>
        <p:txBody>
          <a:bodyPr>
            <a:normAutofit/>
          </a:bodyPr>
          <a:lstStyle/>
          <a:p>
            <a:r>
              <a:rPr lang="pt-BR" dirty="0" smtClean="0"/>
              <a:t>ILHÉUS - BA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87624" y="5301208"/>
            <a:ext cx="7350968" cy="1152128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Resgate da história e cultura, com</a:t>
            </a:r>
            <a:br>
              <a:rPr lang="pt-BR" dirty="0" smtClean="0"/>
            </a:br>
            <a:r>
              <a:rPr lang="pt-BR" dirty="0" smtClean="0"/>
              <a:t>desenvolvimento do turismo</a:t>
            </a:r>
            <a:endParaRPr lang="pt-BR" dirty="0"/>
          </a:p>
        </p:txBody>
      </p:sp>
      <p:pic>
        <p:nvPicPr>
          <p:cNvPr id="4" name="Espaço Reservado para Conteúdo 3" descr="Imagem relacionada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7440" y="533400"/>
            <a:ext cx="7761024" cy="4551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2744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6858000"/>
            <a:ext cx="6554867" cy="387424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SUGESTÕES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88640"/>
            <a:ext cx="8287072" cy="6381328"/>
          </a:xfrm>
        </p:spPr>
        <p:txBody>
          <a:bodyPr>
            <a:noAutofit/>
          </a:bodyPr>
          <a:lstStyle/>
          <a:p>
            <a:pPr algn="just"/>
            <a:r>
              <a:rPr lang="pt-BR" sz="2800" dirty="0" smtClean="0"/>
              <a:t>Reorientação </a:t>
            </a:r>
            <a:r>
              <a:rPr lang="pt-BR" sz="2800" dirty="0"/>
              <a:t>do turismo, com valorização dos acontecimentos históricos ligados a Ilhéus</a:t>
            </a:r>
            <a:r>
              <a:rPr lang="pt-BR" sz="2800" dirty="0" smtClean="0"/>
              <a:t>;</a:t>
            </a:r>
          </a:p>
          <a:p>
            <a:pPr algn="just"/>
            <a:endParaRPr lang="pt-BR" sz="800" dirty="0"/>
          </a:p>
          <a:p>
            <a:pPr algn="just"/>
            <a:r>
              <a:rPr lang="pt-BR" sz="2800" dirty="0" smtClean="0"/>
              <a:t> </a:t>
            </a:r>
            <a:r>
              <a:rPr lang="pt-BR" sz="2800" dirty="0"/>
              <a:t>Valorização do Patrimônio Histórico, Artístico e Arquitetônico de Ilhéus</a:t>
            </a:r>
            <a:r>
              <a:rPr lang="pt-BR" sz="2800" dirty="0" smtClean="0"/>
              <a:t>;</a:t>
            </a:r>
          </a:p>
          <a:p>
            <a:pPr algn="just"/>
            <a:endParaRPr lang="pt-BR" sz="800" dirty="0"/>
          </a:p>
          <a:p>
            <a:pPr algn="just"/>
            <a:r>
              <a:rPr lang="pt-BR" sz="2800" dirty="0" smtClean="0"/>
              <a:t>Mobilização </a:t>
            </a:r>
            <a:r>
              <a:rPr lang="pt-BR" sz="2800" dirty="0"/>
              <a:t>da comunidade Ilheense / </a:t>
            </a:r>
            <a:r>
              <a:rPr lang="pt-BR" sz="2800" dirty="0" err="1"/>
              <a:t>grapiúna</a:t>
            </a:r>
            <a:r>
              <a:rPr lang="pt-BR" sz="2800" dirty="0"/>
              <a:t> para que vestígios (peças, iconografia, etc...) do período </a:t>
            </a:r>
            <a:r>
              <a:rPr lang="pt-BR" sz="2800" dirty="0" err="1" smtClean="0"/>
              <a:t>pré-cabralino</a:t>
            </a:r>
            <a:r>
              <a:rPr lang="pt-BR" sz="2800" dirty="0" smtClean="0"/>
              <a:t>, ameríndio</a:t>
            </a:r>
            <a:r>
              <a:rPr lang="pt-BR" sz="2800" dirty="0"/>
              <a:t>, colonial, coronelista sejam doadas ou disponibilizadas para visitação em </a:t>
            </a:r>
            <a:r>
              <a:rPr lang="pt-BR" sz="2800" dirty="0" smtClean="0"/>
              <a:t>museus criado </a:t>
            </a:r>
            <a:r>
              <a:rPr lang="pt-BR" sz="2800" dirty="0"/>
              <a:t>para este fim</a:t>
            </a:r>
            <a:r>
              <a:rPr lang="pt-BR" sz="2800" dirty="0" smtClean="0"/>
              <a:t>;</a:t>
            </a:r>
            <a:endParaRPr lang="pt-BR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665312"/>
            <a:ext cx="8287072" cy="6192688"/>
          </a:xfrm>
        </p:spPr>
        <p:txBody>
          <a:bodyPr>
            <a:noAutofit/>
          </a:bodyPr>
          <a:lstStyle/>
          <a:p>
            <a:r>
              <a:rPr lang="pt-BR" sz="2800" dirty="0" smtClean="0"/>
              <a:t>Parceria </a:t>
            </a:r>
            <a:r>
              <a:rPr lang="pt-BR" sz="2800" dirty="0"/>
              <a:t>com empresas a fim de aquisição de recursos para restauração  de espaços para abrigar museus na cidade e aquisição de acervo</a:t>
            </a:r>
            <a:r>
              <a:rPr lang="pt-BR" sz="2800" dirty="0" smtClean="0"/>
              <a:t>;</a:t>
            </a:r>
          </a:p>
          <a:p>
            <a:endParaRPr lang="pt-BR" sz="800" dirty="0" smtClean="0"/>
          </a:p>
          <a:p>
            <a:pPr algn="just"/>
            <a:r>
              <a:rPr lang="pt-BR" sz="2800" dirty="0"/>
              <a:t>Registro da História Oral de antigos moradores com o intuito de documentar os relatos e criar uma vertente viva e interativa nos museus com o auxílio da tecnologia</a:t>
            </a:r>
            <a:r>
              <a:rPr lang="pt-BR" sz="2600" dirty="0" smtClean="0"/>
              <a:t>;</a:t>
            </a:r>
          </a:p>
          <a:p>
            <a:endParaRPr lang="pt-BR" sz="800" dirty="0"/>
          </a:p>
          <a:p>
            <a:pPr algn="just"/>
            <a:r>
              <a:rPr lang="pt-BR" sz="2800" dirty="0"/>
              <a:t>Parceria com o CEDOC da UESC a  fim de que cópias de estudos e documentos relevantes sejam disponibilizados para apreciação e pesquisa à comunidade nos museus;</a:t>
            </a:r>
          </a:p>
          <a:p>
            <a:endParaRPr lang="pt-BR" sz="2600" dirty="0" smtClean="0"/>
          </a:p>
        </p:txBody>
      </p:sp>
    </p:spTree>
    <p:extLst>
      <p:ext uri="{BB962C8B-B14F-4D97-AF65-F5344CB8AC3E}">
        <p14:creationId xmlns:p14="http://schemas.microsoft.com/office/powerpoint/2010/main" val="121383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548680"/>
            <a:ext cx="8208912" cy="6063952"/>
          </a:xfrm>
        </p:spPr>
        <p:txBody>
          <a:bodyPr>
            <a:normAutofit/>
          </a:bodyPr>
          <a:lstStyle/>
          <a:p>
            <a:pPr algn="just"/>
            <a:r>
              <a:rPr lang="pt-BR" sz="2800" dirty="0" smtClean="0"/>
              <a:t>Inclusão </a:t>
            </a:r>
            <a:r>
              <a:rPr lang="pt-BR" sz="2800" dirty="0"/>
              <a:t>em concursos e processos seletivos futuros da prefeitura de profissionais relacionados a cultura e preservação do patrimônio histórico (historiadores, museólogos, arquivistas, arqueólogos, etc</a:t>
            </a:r>
            <a:r>
              <a:rPr lang="pt-BR" sz="2800" dirty="0" smtClean="0"/>
              <a:t>...)</a:t>
            </a:r>
          </a:p>
          <a:p>
            <a:pPr algn="just"/>
            <a:endParaRPr lang="pt-BR" sz="800" dirty="0" smtClean="0"/>
          </a:p>
          <a:p>
            <a:pPr algn="just"/>
            <a:r>
              <a:rPr lang="pt-BR" sz="2800" dirty="0"/>
              <a:t>Fomento a aprovação de leis na Câmara municipal que versem sobre a preservação  do patrimônio histórico (material e imaterial) da cidade;</a:t>
            </a:r>
          </a:p>
          <a:p>
            <a:pPr marL="0" indent="0" algn="just">
              <a:buNone/>
            </a:pPr>
            <a:endParaRPr lang="pt-BR" sz="2600" dirty="0"/>
          </a:p>
          <a:p>
            <a:endParaRPr lang="pt-BR" dirty="0"/>
          </a:p>
          <a:p>
            <a:pPr algn="just"/>
            <a:endParaRPr lang="pt-BR" dirty="0">
              <a:solidFill>
                <a:srgbClr val="002060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710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3400" y="533400"/>
            <a:ext cx="8431088" cy="6063952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just"/>
            <a:r>
              <a:rPr lang="pt-BR" sz="2800" dirty="0" smtClean="0"/>
              <a:t>Investigação </a:t>
            </a:r>
            <a:r>
              <a:rPr lang="pt-BR" sz="2800" dirty="0"/>
              <a:t>e escavação de possíveis sítios arqueológico no  Rio do Engenho na localidade onde estava localizado o Engenho de </a:t>
            </a:r>
            <a:r>
              <a:rPr lang="pt-BR" sz="2800" dirty="0" smtClean="0"/>
              <a:t>Sant’Ana e outros engenhos;</a:t>
            </a:r>
          </a:p>
          <a:p>
            <a:pPr algn="just"/>
            <a:endParaRPr lang="pt-BR" sz="800" dirty="0"/>
          </a:p>
          <a:p>
            <a:pPr algn="just"/>
            <a:r>
              <a:rPr lang="pt-BR" sz="2800" dirty="0" smtClean="0"/>
              <a:t>Reativação </a:t>
            </a:r>
            <a:r>
              <a:rPr lang="pt-BR" sz="2800" dirty="0"/>
              <a:t>do Museu do Cacau</a:t>
            </a:r>
            <a:r>
              <a:rPr lang="pt-BR" sz="2800" dirty="0" smtClean="0"/>
              <a:t>;</a:t>
            </a:r>
          </a:p>
          <a:p>
            <a:pPr algn="just"/>
            <a:endParaRPr lang="pt-BR" sz="800" dirty="0" smtClean="0"/>
          </a:p>
          <a:p>
            <a:pPr algn="just"/>
            <a:r>
              <a:rPr lang="pt-BR" sz="2800" dirty="0" smtClean="0"/>
              <a:t>Fomento </a:t>
            </a:r>
            <a:r>
              <a:rPr lang="pt-BR" sz="2800" dirty="0"/>
              <a:t>a  parceria entre a </a:t>
            </a:r>
            <a:r>
              <a:rPr lang="pt-BR" sz="2800" dirty="0" err="1"/>
              <a:t>Uesc</a:t>
            </a:r>
            <a:r>
              <a:rPr lang="pt-BR" sz="2800" dirty="0"/>
              <a:t> / Instituições de nível superior da </a:t>
            </a:r>
            <a:r>
              <a:rPr lang="pt-BR" sz="2800" dirty="0" smtClean="0"/>
              <a:t>cidade, </a:t>
            </a:r>
            <a:r>
              <a:rPr lang="pt-BR" sz="2800" dirty="0"/>
              <a:t>com Instituições de nível superior nacionais ou internacionais a fim de que estudos sobre história da cidade e seu patrimônio  sejam realizados;</a:t>
            </a:r>
          </a:p>
          <a:p>
            <a:endParaRPr lang="pt-BR" sz="2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404664"/>
            <a:ext cx="8215064" cy="5919936"/>
          </a:xfrm>
        </p:spPr>
        <p:txBody>
          <a:bodyPr>
            <a:normAutofit lnSpcReduction="10000"/>
          </a:bodyPr>
          <a:lstStyle/>
          <a:p>
            <a:pPr algn="just"/>
            <a:r>
              <a:rPr lang="pt-BR" sz="2800" dirty="0"/>
              <a:t>Dotação de recursos ou captação de recursos para projetos que viabilizem a </a:t>
            </a:r>
            <a:r>
              <a:rPr lang="pt-BR" sz="2800" dirty="0" smtClean="0"/>
              <a:t>cópia/digitalização </a:t>
            </a:r>
            <a:r>
              <a:rPr lang="pt-BR" sz="2800" dirty="0"/>
              <a:t>de documentos a respeito da história de Ilhéus, a exemplo dos documentos armazenados na Torre do Tombo em Portugal, a fim de disponibilizar dados  de pesquisa para futuros estudos</a:t>
            </a:r>
            <a:r>
              <a:rPr lang="pt-BR" sz="2800" dirty="0" smtClean="0"/>
              <a:t>;</a:t>
            </a:r>
          </a:p>
          <a:p>
            <a:pPr algn="just"/>
            <a:endParaRPr lang="pt-BR" sz="800" dirty="0"/>
          </a:p>
          <a:p>
            <a:pPr algn="just"/>
            <a:r>
              <a:rPr lang="pt-BR" sz="2800" dirty="0"/>
              <a:t>Realização de cursos, oficinas de restauro de documentos e peças do patrimônio </a:t>
            </a:r>
            <a:r>
              <a:rPr lang="pt-BR" sz="2800" dirty="0" smtClean="0"/>
              <a:t>histórico;</a:t>
            </a:r>
          </a:p>
          <a:p>
            <a:pPr algn="just"/>
            <a:endParaRPr lang="pt-BR" sz="800" dirty="0"/>
          </a:p>
          <a:p>
            <a:pPr algn="just"/>
            <a:r>
              <a:rPr lang="pt-BR" sz="2800" dirty="0"/>
              <a:t>Organização de treinamento para Guias </a:t>
            </a:r>
            <a:r>
              <a:rPr lang="pt-BR" sz="2800" dirty="0" smtClean="0"/>
              <a:t>de Turismo </a:t>
            </a:r>
            <a:r>
              <a:rPr lang="pt-BR" sz="2800" dirty="0"/>
              <a:t>em parceria com instituições;</a:t>
            </a:r>
          </a:p>
          <a:p>
            <a:endParaRPr lang="pt-BR" sz="2600" dirty="0"/>
          </a:p>
        </p:txBody>
      </p:sp>
    </p:spTree>
    <p:extLst>
      <p:ext uri="{BB962C8B-B14F-4D97-AF65-F5344CB8AC3E}">
        <p14:creationId xmlns:p14="http://schemas.microsoft.com/office/powerpoint/2010/main" val="115959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5572140"/>
            <a:ext cx="7896252" cy="1071570"/>
          </a:xfrm>
        </p:spPr>
        <p:txBody>
          <a:bodyPr>
            <a:noAutofit/>
          </a:bodyPr>
          <a:lstStyle/>
          <a:p>
            <a:r>
              <a:rPr lang="pt-BR" sz="3600" dirty="0" smtClean="0"/>
              <a:t>		</a:t>
            </a:r>
            <a:r>
              <a:rPr lang="pt-BR" sz="3600" b="1" dirty="0" smtClean="0"/>
              <a:t>RESGATE DO PATRIMÔNIO</a:t>
            </a:r>
            <a:br>
              <a:rPr lang="pt-BR" sz="3600" b="1" dirty="0" smtClean="0"/>
            </a:br>
            <a:r>
              <a:rPr lang="pt-BR" sz="3600" b="1" dirty="0" smtClean="0"/>
              <a:t>			 		HISTÓRICO</a:t>
            </a:r>
            <a:endParaRPr lang="pt-BR" sz="3600" b="1" dirty="0"/>
          </a:p>
        </p:txBody>
      </p:sp>
      <p:pic>
        <p:nvPicPr>
          <p:cNvPr id="1026" name="Picture 2" descr="C:\Users\SECRETARIO\Documents\colegio-impacto-ilheus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8571"/>
          <a:stretch>
            <a:fillRect/>
          </a:stretch>
        </p:blipFill>
        <p:spPr bwMode="auto">
          <a:xfrm>
            <a:off x="857224" y="357166"/>
            <a:ext cx="7286676" cy="507209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5229200"/>
            <a:ext cx="6554867" cy="790600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4" name="Espaço Reservado para Conteúdo 3" descr="Imagem relacionada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0034" y="571480"/>
            <a:ext cx="8429684" cy="550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8331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5000636"/>
            <a:ext cx="6554867" cy="1571636"/>
          </a:xfrm>
        </p:spPr>
        <p:txBody>
          <a:bodyPr>
            <a:normAutofit fontScale="90000"/>
          </a:bodyPr>
          <a:lstStyle/>
          <a:p>
            <a:r>
              <a:rPr lang="pt-BR" sz="4000" b="1" dirty="0" smtClean="0"/>
              <a:t>FASES DO PROJETO</a:t>
            </a:r>
            <a:br>
              <a:rPr lang="pt-BR" sz="4000" b="1" dirty="0" smtClean="0"/>
            </a:br>
            <a:r>
              <a:rPr lang="pt-BR" sz="4000" b="1" dirty="0" smtClean="0"/>
              <a:t/>
            </a:r>
            <a:br>
              <a:rPr lang="pt-BR" sz="4000" b="1" dirty="0" smtClean="0"/>
            </a:br>
            <a:r>
              <a:rPr lang="pt-BR" sz="4000" b="1" dirty="0" smtClean="0"/>
              <a:t>ORÇAMENTO – 13 anos </a:t>
            </a:r>
            <a:br>
              <a:rPr lang="pt-BR" sz="4000" b="1" dirty="0" smtClean="0"/>
            </a:br>
            <a:r>
              <a:rPr lang="pt-BR" sz="4000" b="1" dirty="0" smtClean="0"/>
              <a:t/>
            </a:r>
            <a:br>
              <a:rPr lang="pt-BR" sz="4000" b="1" dirty="0" smtClean="0"/>
            </a:br>
            <a:r>
              <a:rPr lang="pt-BR" sz="4000" b="1" dirty="0" smtClean="0"/>
              <a:t/>
            </a:r>
            <a:br>
              <a:rPr lang="pt-BR" sz="4000" b="1" dirty="0" smtClean="0"/>
            </a:br>
            <a:endParaRPr lang="pt-BR" sz="4000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28596" y="357166"/>
            <a:ext cx="8429684" cy="3571900"/>
          </a:xfrm>
        </p:spPr>
        <p:txBody>
          <a:bodyPr>
            <a:normAutofit/>
          </a:bodyPr>
          <a:lstStyle/>
          <a:p>
            <a:r>
              <a:rPr lang="pt-BR" sz="2800" b="1" dirty="0" smtClean="0"/>
              <a:t>1ª FASE – 2021    6ª FASE 2026     11ª FASE 2031     </a:t>
            </a:r>
          </a:p>
          <a:p>
            <a:r>
              <a:rPr lang="pt-BR" sz="2800" b="1" dirty="0" smtClean="0"/>
              <a:t>2ª FASE – 2022	   7ª FASE 2027	  12ª FASE 2032</a:t>
            </a:r>
          </a:p>
          <a:p>
            <a:r>
              <a:rPr lang="pt-BR" sz="2800" b="1" dirty="0" smtClean="0"/>
              <a:t>3ª FASE – 2023    8ª FASE 2028     13ª FASE 2033</a:t>
            </a:r>
          </a:p>
          <a:p>
            <a:r>
              <a:rPr lang="pt-BR" sz="2800" b="1" dirty="0" smtClean="0"/>
              <a:t>4ª FASE – 2024    9ª FASE 2029</a:t>
            </a:r>
          </a:p>
          <a:p>
            <a:r>
              <a:rPr lang="pt-BR" sz="2800" b="1" dirty="0" smtClean="0"/>
              <a:t>5ª FASE – 2025   10ª FASE 2030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210650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ECRETARIO\Documents\{482852EA-ABCB-C3CD-0CDE-A8CBB88CDBC1}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34585" y="1059901"/>
            <a:ext cx="6821791" cy="5374745"/>
          </a:xfrm>
          <a:prstGeom prst="rect">
            <a:avLst/>
          </a:prstGeom>
          <a:noFill/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896142" y="109617"/>
            <a:ext cx="7346955" cy="857256"/>
          </a:xfrm>
        </p:spPr>
        <p:txBody>
          <a:bodyPr>
            <a:noAutofit/>
          </a:bodyPr>
          <a:lstStyle/>
          <a:p>
            <a:pPr algn="ctr"/>
            <a:r>
              <a:rPr lang="pt-BR" dirty="0" smtClean="0"/>
              <a:t>	</a:t>
            </a:r>
            <a:r>
              <a:rPr lang="pt-BR" sz="3400" b="1" dirty="0" smtClean="0"/>
              <a:t>Valorizar o patrimônio	histórico e cultural</a:t>
            </a:r>
            <a:endParaRPr lang="pt-BR" sz="3400" b="1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663886" y="6093296"/>
            <a:ext cx="7811469" cy="92867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dirty="0" smtClean="0"/>
              <a:t>escola General </a:t>
            </a:r>
            <a:r>
              <a:rPr lang="pt-BR" dirty="0" err="1" smtClean="0"/>
              <a:t>osório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Resultado de imagem para Fotos de IlhÃ©us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332656"/>
            <a:ext cx="7855024" cy="5919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ítulo 1"/>
          <p:cNvSpPr txBox="1">
            <a:spLocks/>
          </p:cNvSpPr>
          <p:nvPr/>
        </p:nvSpPr>
        <p:spPr>
          <a:xfrm>
            <a:off x="680298" y="6019637"/>
            <a:ext cx="7811469" cy="92867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dirty="0" smtClean="0"/>
              <a:t>Palácio </a:t>
            </a:r>
            <a:r>
              <a:rPr lang="pt-BR" dirty="0" err="1" smtClean="0"/>
              <a:t>paranaguá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 descr="http://2.bp.blogspot.com/-NebunkQ7SrU/UAVFuH34L2I/AAAAAAAAH9c/KwEqiRjKPgs/s400/IMG_0841%5B1%5D.jp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332656"/>
            <a:ext cx="7572428" cy="5857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680298" y="6019637"/>
            <a:ext cx="7811469" cy="92867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dirty="0" smtClean="0"/>
              <a:t>Teatro municipal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 descr="Ver a imagem de origem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1720" y="332656"/>
            <a:ext cx="5328592" cy="5792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ítulo 1"/>
          <p:cNvSpPr txBox="1">
            <a:spLocks/>
          </p:cNvSpPr>
          <p:nvPr/>
        </p:nvSpPr>
        <p:spPr>
          <a:xfrm>
            <a:off x="680298" y="6019637"/>
            <a:ext cx="7811469" cy="92867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dirty="0" smtClean="0"/>
              <a:t>Casa de </a:t>
            </a:r>
            <a:r>
              <a:rPr lang="pt-BR" dirty="0" err="1" smtClean="0"/>
              <a:t>jorge</a:t>
            </a:r>
            <a:r>
              <a:rPr lang="pt-BR" dirty="0" smtClean="0"/>
              <a:t> amado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 descr="Ver a imagem de origem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0034" y="642918"/>
            <a:ext cx="7572428" cy="5572164"/>
          </a:xfrm>
          <a:prstGeom prst="rect">
            <a:avLst/>
          </a:prstGeom>
          <a:noFill/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680298" y="6019637"/>
            <a:ext cx="7811469" cy="92867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dirty="0" smtClean="0"/>
              <a:t>Hotel </a:t>
            </a:r>
            <a:r>
              <a:rPr lang="pt-BR" dirty="0" err="1" smtClean="0"/>
              <a:t>ilheus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 descr="C:\Users\SECRETARIO\Documents\158890255-XG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28272"/>
          <a:stretch>
            <a:fillRect/>
          </a:stretch>
        </p:blipFill>
        <p:spPr bwMode="auto">
          <a:xfrm>
            <a:off x="613255" y="520950"/>
            <a:ext cx="7991193" cy="5667097"/>
          </a:xfrm>
          <a:prstGeom prst="rect">
            <a:avLst/>
          </a:prstGeom>
          <a:noFill/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680298" y="6019637"/>
            <a:ext cx="7811469" cy="92867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dirty="0" err="1" smtClean="0"/>
              <a:t>bataclan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m para palacio episcopal ilheus santa angel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76672"/>
            <a:ext cx="7620000" cy="506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83568" y="5555302"/>
            <a:ext cx="7811469" cy="928670"/>
          </a:xfrm>
        </p:spPr>
        <p:txBody>
          <a:bodyPr>
            <a:normAutofit/>
          </a:bodyPr>
          <a:lstStyle/>
          <a:p>
            <a:r>
              <a:rPr lang="pt-BR" dirty="0" smtClean="0"/>
              <a:t>Palácio episcopal / santa </a:t>
            </a:r>
            <a:r>
              <a:rPr lang="pt-BR" dirty="0" err="1" smtClean="0"/>
              <a:t>ângela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186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792979" y="5956714"/>
            <a:ext cx="7811469" cy="928670"/>
          </a:xfrm>
        </p:spPr>
        <p:txBody>
          <a:bodyPr>
            <a:normAutofit/>
          </a:bodyPr>
          <a:lstStyle/>
          <a:p>
            <a:pPr algn="ctr"/>
            <a:r>
              <a:rPr lang="pt-BR" dirty="0" smtClean="0"/>
              <a:t>Locomotiva – ilhéus (</a:t>
            </a:r>
            <a:r>
              <a:rPr lang="pt-BR" dirty="0" err="1" smtClean="0"/>
              <a:t>detran</a:t>
            </a:r>
            <a:r>
              <a:rPr lang="pt-BR" dirty="0" smtClean="0"/>
              <a:t>)</a:t>
            </a:r>
            <a:endParaRPr lang="pt-BR" dirty="0"/>
          </a:p>
        </p:txBody>
      </p:sp>
      <p:pic>
        <p:nvPicPr>
          <p:cNvPr id="4" name="Imagem 3" descr="C:\Users\SECRETARIO\Downloads\PHOTO-2019-07-09-11-05-36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857233"/>
            <a:ext cx="7786742" cy="5143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1579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5805264"/>
            <a:ext cx="8359080" cy="928670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Igreja de Santana, a 5ª Mais antiga do </a:t>
            </a:r>
            <a:r>
              <a:rPr lang="pt-BR" dirty="0" err="1" smtClean="0"/>
              <a:t>brasil</a:t>
            </a:r>
            <a:r>
              <a:rPr lang="pt-BR" dirty="0" smtClean="0"/>
              <a:t> - 1537</a:t>
            </a:r>
            <a:endParaRPr lang="pt-BR" dirty="0"/>
          </a:p>
        </p:txBody>
      </p:sp>
      <p:pic>
        <p:nvPicPr>
          <p:cNvPr id="1026" name="Picture 2" descr="C:\Users\User\Documents\Igreja de Nossa Senhora Sant'Anna, localizada no distrito de Rio do Engenho, em Ilh_us-foto Gidelzo Silva Secom Ilheus (2)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404664"/>
            <a:ext cx="8572560" cy="539071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5805264"/>
            <a:ext cx="8359080" cy="928670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Igreja de Santana, a 2ª Mais antiga igreja rural do brasil - 1537</a:t>
            </a:r>
            <a:endParaRPr lang="pt-BR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71814"/>
            <a:ext cx="7488832" cy="5656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588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6143644"/>
            <a:ext cx="8359080" cy="590290"/>
          </a:xfrm>
        </p:spPr>
        <p:txBody>
          <a:bodyPr>
            <a:normAutofit/>
          </a:bodyPr>
          <a:lstStyle/>
          <a:p>
            <a:pPr algn="ctr"/>
            <a:r>
              <a:rPr lang="pt-BR" sz="1800" dirty="0" smtClean="0"/>
              <a:t>Pedras do Moinho de Santana</a:t>
            </a:r>
            <a:endParaRPr lang="pt-BR" sz="1800" dirty="0"/>
          </a:p>
        </p:txBody>
      </p:sp>
      <p:pic>
        <p:nvPicPr>
          <p:cNvPr id="4" name="Imagem 3" descr="C:\Users\SECRETARIO\Downloads\PHOTO-2019-07-11-21-10-17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548680"/>
            <a:ext cx="4176464" cy="504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48681"/>
            <a:ext cx="4536504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4470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5805264"/>
            <a:ext cx="8359080" cy="928670"/>
          </a:xfrm>
        </p:spPr>
        <p:txBody>
          <a:bodyPr>
            <a:normAutofit/>
          </a:bodyPr>
          <a:lstStyle/>
          <a:p>
            <a:pPr algn="ctr"/>
            <a:r>
              <a:rPr lang="pt-BR" dirty="0" smtClean="0"/>
              <a:t>VESTÍGIOS ENGENHO DE SANT’ANA</a:t>
            </a:r>
            <a:endParaRPr lang="pt-BR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736" y="223152"/>
            <a:ext cx="6770648" cy="558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262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59632" y="5373216"/>
            <a:ext cx="6554867" cy="1296144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Conhecendo o Passado, podemos entender Melhor o presente e preparar o futuro</a:t>
            </a:r>
            <a:endParaRPr lang="pt-BR" dirty="0"/>
          </a:p>
        </p:txBody>
      </p:sp>
      <p:pic>
        <p:nvPicPr>
          <p:cNvPr id="4" name="Espaço Reservado para Conteúdo 3" descr="Resultado de imagem para Igreja  IlhÃ©us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764704"/>
            <a:ext cx="7632848" cy="4536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5643578"/>
            <a:ext cx="7855024" cy="928694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Pedra do moinho do engenho Do </a:t>
            </a:r>
            <a:r>
              <a:rPr lang="pt-BR" dirty="0" err="1" smtClean="0"/>
              <a:t>taÍpe</a:t>
            </a:r>
            <a:r>
              <a:rPr lang="pt-BR" dirty="0" smtClean="0"/>
              <a:t> de 1540</a:t>
            </a:r>
            <a:endParaRPr lang="pt-BR" dirty="0"/>
          </a:p>
        </p:txBody>
      </p:sp>
      <p:pic>
        <p:nvPicPr>
          <p:cNvPr id="1026" name="Picture 2" descr="C:\Users\SECRETARIO\Downloads\PHOTO-2019-03-21-18-15-04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85852" y="533400"/>
            <a:ext cx="7000924" cy="47529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55576" y="6093296"/>
            <a:ext cx="8182004" cy="714356"/>
          </a:xfrm>
        </p:spPr>
        <p:txBody>
          <a:bodyPr>
            <a:noAutofit/>
          </a:bodyPr>
          <a:lstStyle/>
          <a:p>
            <a:pPr algn="ctr"/>
            <a:r>
              <a:rPr lang="pt-BR" sz="2400" dirty="0" smtClean="0"/>
              <a:t>O monumento mais antigo de ilhéus</a:t>
            </a:r>
            <a:br>
              <a:rPr lang="pt-BR" sz="2400" dirty="0" smtClean="0"/>
            </a:br>
            <a:r>
              <a:rPr lang="pt-BR" sz="2400" dirty="0" smtClean="0"/>
              <a:t>(Fortim de santo </a:t>
            </a:r>
            <a:r>
              <a:rPr lang="pt-BR" sz="2400" dirty="0" err="1" smtClean="0"/>
              <a:t>antÔnio</a:t>
            </a:r>
            <a:r>
              <a:rPr lang="pt-BR" sz="2400" dirty="0" smtClean="0"/>
              <a:t> – 1536)</a:t>
            </a:r>
            <a:endParaRPr lang="pt-BR" sz="2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3400" y="533400"/>
            <a:ext cx="8182004" cy="5538806"/>
          </a:xfrm>
        </p:spPr>
        <p:txBody>
          <a:bodyPr>
            <a:normAutofit fontScale="92500" lnSpcReduction="20000"/>
          </a:bodyPr>
          <a:lstStyle/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sz="1000" dirty="0" smtClean="0"/>
          </a:p>
          <a:p>
            <a:endParaRPr lang="pt-BR" sz="1000" dirty="0" smtClean="0"/>
          </a:p>
          <a:p>
            <a:endParaRPr lang="pt-BR" sz="1000" dirty="0" smtClean="0"/>
          </a:p>
          <a:p>
            <a:endParaRPr lang="pt-BR" sz="1000" dirty="0" smtClean="0"/>
          </a:p>
          <a:p>
            <a:endParaRPr lang="pt-BR" sz="1000" dirty="0" smtClean="0"/>
          </a:p>
          <a:p>
            <a:endParaRPr lang="pt-BR" sz="1000" dirty="0" smtClean="0"/>
          </a:p>
          <a:p>
            <a:endParaRPr lang="pt-BR" sz="1000" dirty="0" smtClean="0"/>
          </a:p>
          <a:p>
            <a:endParaRPr lang="pt-BR" sz="1000" dirty="0" smtClean="0"/>
          </a:p>
          <a:p>
            <a:r>
              <a:rPr lang="pt-BR" sz="1000" dirty="0" smtClean="0"/>
              <a:t>    </a:t>
            </a:r>
          </a:p>
          <a:p>
            <a:endParaRPr lang="pt-BR" sz="1000" dirty="0" smtClean="0"/>
          </a:p>
          <a:p>
            <a:r>
              <a:rPr lang="pt-BR" sz="1400" dirty="0" smtClean="0"/>
              <a:t>     </a:t>
            </a:r>
            <a:r>
              <a:rPr lang="pt-BR" sz="1200" dirty="0" smtClean="0"/>
              <a:t>Fortim de Santo Antônio, Morro de Pernambuco, Ilhéus – Robson Santos Moura</a:t>
            </a:r>
          </a:p>
          <a:p>
            <a:endParaRPr lang="pt-BR" dirty="0"/>
          </a:p>
        </p:txBody>
      </p:sp>
      <p:pic>
        <p:nvPicPr>
          <p:cNvPr id="5" name="Imagem 4" descr="C:\Users\User\Documents\thumbnail (1)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624" y="214290"/>
            <a:ext cx="7186602" cy="5879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15616" y="6165304"/>
            <a:ext cx="6554867" cy="428628"/>
          </a:xfrm>
        </p:spPr>
        <p:txBody>
          <a:bodyPr>
            <a:noAutofit/>
          </a:bodyPr>
          <a:lstStyle/>
          <a:p>
            <a:pPr algn="ctr"/>
            <a:r>
              <a:rPr lang="pt-BR" sz="2400" dirty="0" smtClean="0"/>
              <a:t>Fortim de São Sebastião - 1536</a:t>
            </a:r>
            <a:endParaRPr lang="pt-BR" sz="2400" dirty="0"/>
          </a:p>
        </p:txBody>
      </p:sp>
      <p:pic>
        <p:nvPicPr>
          <p:cNvPr id="4" name="Espaço Reservado para Conteúdo 3" descr="C:\Users\User\Documents\8.jp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428604"/>
            <a:ext cx="8039128" cy="56436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9552" y="6165304"/>
            <a:ext cx="7992888" cy="428628"/>
          </a:xfrm>
        </p:spPr>
        <p:txBody>
          <a:bodyPr>
            <a:noAutofit/>
          </a:bodyPr>
          <a:lstStyle/>
          <a:p>
            <a:pPr algn="ctr"/>
            <a:r>
              <a:rPr lang="pt-BR" sz="2400" dirty="0" smtClean="0"/>
              <a:t>ANTIGO PORTO  - DESEMBOCADOURO DO TAMBEPE</a:t>
            </a:r>
            <a:endParaRPr lang="pt-BR" sz="2400" dirty="0"/>
          </a:p>
        </p:txBody>
      </p:sp>
      <p:pic>
        <p:nvPicPr>
          <p:cNvPr id="5" name="Picture 2" descr="C:\Users\SECRETARIO\Downloads\PHOTO-2019-05-18-15-21-35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332656"/>
            <a:ext cx="7817522" cy="55273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1746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7584" y="6237312"/>
            <a:ext cx="8110566" cy="428628"/>
          </a:xfrm>
        </p:spPr>
        <p:txBody>
          <a:bodyPr>
            <a:noAutofit/>
          </a:bodyPr>
          <a:lstStyle/>
          <a:p>
            <a:pPr algn="ctr"/>
            <a:r>
              <a:rPr lang="pt-BR" sz="2400" dirty="0" smtClean="0"/>
              <a:t>Lápide de 1555, OUTEIRO</a:t>
            </a:r>
            <a:endParaRPr lang="pt-BR" sz="2400" dirty="0"/>
          </a:p>
        </p:txBody>
      </p:sp>
      <p:pic>
        <p:nvPicPr>
          <p:cNvPr id="6" name="Espaço Reservado para Conteúdo 5" descr="C:\Users\SECRETARIO\Downloads\PHOTO-2019-03-19-18-00-42.jpg"/>
          <p:cNvPicPr>
            <a:picLocks noGrp="1"/>
          </p:cNvPicPr>
          <p:nvPr>
            <p:ph idx="1"/>
          </p:nvPr>
        </p:nvPicPr>
        <p:blipFill>
          <a:blip r:embed="rId2" cstate="print"/>
          <a:srcRect b="13752"/>
          <a:stretch>
            <a:fillRect/>
          </a:stretch>
        </p:blipFill>
        <p:spPr bwMode="auto">
          <a:xfrm>
            <a:off x="746268" y="332656"/>
            <a:ext cx="7858180" cy="5857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7584" y="6237312"/>
            <a:ext cx="8110566" cy="428628"/>
          </a:xfrm>
        </p:spPr>
        <p:txBody>
          <a:bodyPr>
            <a:noAutofit/>
          </a:bodyPr>
          <a:lstStyle/>
          <a:p>
            <a:pPr algn="ctr"/>
            <a:r>
              <a:rPr lang="pt-BR" sz="2400" dirty="0" smtClean="0"/>
              <a:t>Engelho são </a:t>
            </a:r>
            <a:r>
              <a:rPr lang="pt-BR" sz="2400" dirty="0" err="1" smtClean="0"/>
              <a:t>joão</a:t>
            </a:r>
            <a:r>
              <a:rPr lang="pt-BR" sz="2400" dirty="0" smtClean="0"/>
              <a:t> do pastos  </a:t>
            </a:r>
            <a:endParaRPr lang="pt-BR" sz="24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76672"/>
            <a:ext cx="8118493" cy="54193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4409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7584" y="6237312"/>
            <a:ext cx="8110566" cy="428628"/>
          </a:xfrm>
        </p:spPr>
        <p:txBody>
          <a:bodyPr>
            <a:noAutofit/>
          </a:bodyPr>
          <a:lstStyle/>
          <a:p>
            <a:pPr algn="ctr"/>
            <a:r>
              <a:rPr lang="pt-BR" sz="2400" dirty="0" smtClean="0"/>
              <a:t>Engenho são </a:t>
            </a:r>
            <a:r>
              <a:rPr lang="pt-BR" sz="2400" dirty="0" err="1" smtClean="0"/>
              <a:t>joão</a:t>
            </a:r>
            <a:r>
              <a:rPr lang="pt-BR" sz="2400" dirty="0" smtClean="0"/>
              <a:t> do pastos </a:t>
            </a:r>
            <a:endParaRPr lang="pt-BR" sz="24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76672"/>
            <a:ext cx="7907615" cy="5524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233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6072206"/>
            <a:ext cx="6554867" cy="428628"/>
          </a:xfrm>
        </p:spPr>
        <p:txBody>
          <a:bodyPr>
            <a:normAutofit/>
          </a:bodyPr>
          <a:lstStyle/>
          <a:p>
            <a:r>
              <a:rPr lang="pt-BR" sz="1800" dirty="0" smtClean="0"/>
              <a:t>Engenho da Lagoa Encantada – Engenho União</a:t>
            </a:r>
            <a:endParaRPr lang="pt-BR" sz="1800" dirty="0"/>
          </a:p>
        </p:txBody>
      </p:sp>
      <p:pic>
        <p:nvPicPr>
          <p:cNvPr id="2050" name="Picture 2" descr="C:\Users\SECRET~1\AppData\Local\Temp\Rar$DIa1404.10090\7b4bce14-0e4f-4b9d-9ad2-2553966c609b.JP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33400" y="573435"/>
            <a:ext cx="8039128" cy="549877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6072206"/>
            <a:ext cx="6554867" cy="500066"/>
          </a:xfrm>
        </p:spPr>
        <p:txBody>
          <a:bodyPr>
            <a:normAutofit/>
          </a:bodyPr>
          <a:lstStyle/>
          <a:p>
            <a:r>
              <a:rPr lang="pt-BR" sz="1800" dirty="0" smtClean="0"/>
              <a:t>         Sambaqui da Lagoa Encantada</a:t>
            </a:r>
            <a:endParaRPr lang="pt-BR" sz="1800" dirty="0"/>
          </a:p>
        </p:txBody>
      </p:sp>
      <p:pic>
        <p:nvPicPr>
          <p:cNvPr id="4" name="Espaço Reservado para Conteúdo 3" descr="C:\Users\SECRETARIO\Downloads\PHOTO-2019-09-18-21-09-29.jpg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000100" y="533400"/>
            <a:ext cx="7072362" cy="5395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6286520"/>
            <a:ext cx="6554867" cy="357190"/>
          </a:xfrm>
        </p:spPr>
        <p:txBody>
          <a:bodyPr>
            <a:normAutofit fontScale="90000"/>
          </a:bodyPr>
          <a:lstStyle/>
          <a:p>
            <a:r>
              <a:rPr lang="pt-BR" sz="1800" dirty="0" smtClean="0"/>
              <a:t>			Igreja de SÃO TIAGO EM </a:t>
            </a:r>
            <a:r>
              <a:rPr lang="pt-BR" sz="1800" dirty="0" err="1" smtClean="0"/>
              <a:t>Aritaguá</a:t>
            </a:r>
            <a:r>
              <a:rPr lang="pt-BR" sz="1800" dirty="0" smtClean="0"/>
              <a:t> de 1806</a:t>
            </a:r>
            <a:endParaRPr lang="pt-BR" sz="1800" dirty="0"/>
          </a:p>
        </p:txBody>
      </p:sp>
      <p:pic>
        <p:nvPicPr>
          <p:cNvPr id="4" name="Espaço Reservado para Conteúdo 3" descr="C:\Users\SECRETARIO\Downloads\PHOTO-2019-07-09-10-55-05.jpg"/>
          <p:cNvPicPr>
            <a:picLocks noGrp="1"/>
          </p:cNvPicPr>
          <p:nvPr>
            <p:ph idx="1"/>
          </p:nvPr>
        </p:nvPicPr>
        <p:blipFill>
          <a:blip r:embed="rId2" cstate="print"/>
          <a:srcRect b="15764"/>
          <a:stretch>
            <a:fillRect/>
          </a:stretch>
        </p:blipFill>
        <p:spPr bwMode="auto">
          <a:xfrm>
            <a:off x="1928795" y="533400"/>
            <a:ext cx="4500593" cy="5753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 flipV="1">
            <a:off x="533400" y="7101408"/>
            <a:ext cx="6554867" cy="216024"/>
          </a:xfrm>
        </p:spPr>
        <p:txBody>
          <a:bodyPr>
            <a:normAutofit fontScale="90000"/>
          </a:bodyPr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260648"/>
            <a:ext cx="8719120" cy="612068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pt-BR" sz="2800" b="1" dirty="0"/>
              <a:t>OBJETIVOS </a:t>
            </a:r>
            <a:endParaRPr lang="pt-BR" sz="2800" dirty="0"/>
          </a:p>
          <a:p>
            <a:pPr>
              <a:lnSpc>
                <a:spcPct val="150000"/>
              </a:lnSpc>
            </a:pPr>
            <a:r>
              <a:rPr lang="pt-BR" sz="2800" b="1" dirty="0" smtClean="0"/>
              <a:t>Gerais</a:t>
            </a:r>
            <a:endParaRPr lang="pt-BR" sz="2800" dirty="0"/>
          </a:p>
          <a:p>
            <a:pPr algn="just">
              <a:lnSpc>
                <a:spcPct val="150000"/>
              </a:lnSpc>
            </a:pPr>
            <a:r>
              <a:rPr lang="pt-BR" sz="2800" dirty="0" smtClean="0"/>
              <a:t>Preparar </a:t>
            </a:r>
            <a:r>
              <a:rPr lang="pt-BR" sz="2800" dirty="0"/>
              <a:t>um novo momento para Ilhéus, uma virada histórico-sociocultural, valorizando o potencial turístico-econômico da cidade;</a:t>
            </a:r>
          </a:p>
          <a:p>
            <a:pPr algn="just">
              <a:lnSpc>
                <a:spcPct val="150000"/>
              </a:lnSpc>
            </a:pPr>
            <a:r>
              <a:rPr lang="pt-BR" sz="2800" dirty="0"/>
              <a:t> </a:t>
            </a:r>
            <a:r>
              <a:rPr lang="pt-BR" sz="2800" dirty="0" smtClean="0"/>
              <a:t>Preparar </a:t>
            </a:r>
            <a:r>
              <a:rPr lang="pt-BR" sz="2800" dirty="0"/>
              <a:t>as comemorações dos 500 Anos do nascimento da </a:t>
            </a:r>
            <a:r>
              <a:rPr lang="pt-BR" sz="2800" dirty="0" smtClean="0"/>
              <a:t>cidade e da Capitania de Ilhéus;</a:t>
            </a:r>
            <a:endParaRPr lang="pt-BR" sz="2800" dirty="0"/>
          </a:p>
          <a:p>
            <a:pPr algn="just">
              <a:buNone/>
            </a:pPr>
            <a:endParaRPr lang="pt-BR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6000768"/>
            <a:ext cx="6554867" cy="428628"/>
          </a:xfrm>
        </p:spPr>
        <p:txBody>
          <a:bodyPr>
            <a:normAutofit/>
          </a:bodyPr>
          <a:lstStyle/>
          <a:p>
            <a:r>
              <a:rPr lang="pt-BR" sz="1800" dirty="0" smtClean="0"/>
              <a:t>Estação de Trem de </a:t>
            </a:r>
            <a:r>
              <a:rPr lang="pt-BR" sz="1800" dirty="0" err="1" smtClean="0"/>
              <a:t>Aritaguá</a:t>
            </a:r>
            <a:endParaRPr lang="pt-BR" sz="1800" dirty="0"/>
          </a:p>
        </p:txBody>
      </p:sp>
      <p:pic>
        <p:nvPicPr>
          <p:cNvPr id="4" name="Espaço Reservado para Conteúdo 3" descr="C:\Users\SECRETARIO\Downloads\PHOTO-2019-07-09-10-55-21 (1).jpg"/>
          <p:cNvPicPr>
            <a:picLocks noGrp="1"/>
          </p:cNvPicPr>
          <p:nvPr>
            <p:ph idx="1"/>
          </p:nvPr>
        </p:nvPicPr>
        <p:blipFill>
          <a:blip r:embed="rId2" cstate="print"/>
          <a:srcRect l="14410"/>
          <a:stretch>
            <a:fillRect/>
          </a:stretch>
        </p:blipFill>
        <p:spPr bwMode="auto">
          <a:xfrm>
            <a:off x="642911" y="533400"/>
            <a:ext cx="7429552" cy="5467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6072206"/>
            <a:ext cx="6554867" cy="428628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		</a:t>
            </a:r>
            <a:r>
              <a:rPr lang="pt-BR" sz="2000" dirty="0" smtClean="0"/>
              <a:t>Engenho PIRATAQUISSÉ </a:t>
            </a:r>
            <a:endParaRPr lang="pt-BR" sz="2000" dirty="0"/>
          </a:p>
        </p:txBody>
      </p:sp>
      <p:pic>
        <p:nvPicPr>
          <p:cNvPr id="6" name="Espaço Reservado para Conteúdo 5" descr="C:\Users\SECRETARIO\Downloads\PHOTO-2019-09-13-21-48-59 (2).jpg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57224" y="533400"/>
            <a:ext cx="7358114" cy="5538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6072206"/>
            <a:ext cx="6554867" cy="500066"/>
          </a:xfrm>
        </p:spPr>
        <p:txBody>
          <a:bodyPr>
            <a:normAutofit fontScale="90000"/>
          </a:bodyPr>
          <a:lstStyle/>
          <a:p>
            <a:r>
              <a:rPr lang="pt-BR" sz="1800" dirty="0" smtClean="0"/>
              <a:t>	Engenho são Francisco de Fernão Álvares - 1545</a:t>
            </a:r>
            <a:endParaRPr lang="pt-BR" sz="1800" dirty="0"/>
          </a:p>
        </p:txBody>
      </p:sp>
      <p:pic>
        <p:nvPicPr>
          <p:cNvPr id="4" name="Espaço Reservado para Conteúdo 3" descr="C:\Users\SECRETARIO\Downloads\PHOTO-2019-09-14-23-13-29.jpg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57225" y="533400"/>
            <a:ext cx="7286676" cy="5538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3929066"/>
            <a:ext cx="3672408" cy="2622426"/>
          </a:xfrm>
          <a:prstGeom prst="rect">
            <a:avLst/>
          </a:prstGeom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290" y="285728"/>
            <a:ext cx="6572296" cy="3500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533400" y="4255350"/>
            <a:ext cx="6554867" cy="45719"/>
          </a:xfrm>
        </p:spPr>
        <p:txBody>
          <a:bodyPr>
            <a:normAutofit fontScale="25000" lnSpcReduction="20000"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2075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D:\500 anos\Fotos Exposição\CARTAZ E FOLDER FINAL\Cartaz Exposição Arte Sacra - 201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17736"/>
            <a:ext cx="4734923" cy="669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934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7" y="476672"/>
            <a:ext cx="7949682" cy="5678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827584" y="6237312"/>
            <a:ext cx="8110566" cy="428628"/>
          </a:xfrm>
        </p:spPr>
        <p:txBody>
          <a:bodyPr>
            <a:noAutofit/>
          </a:bodyPr>
          <a:lstStyle/>
          <a:p>
            <a:pPr algn="ctr"/>
            <a:r>
              <a:rPr lang="pt-BR" sz="2400" dirty="0" smtClean="0"/>
              <a:t>Exposição de arte sacra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26840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5517232"/>
            <a:ext cx="6554867" cy="502567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/>
            </a:r>
            <a:br>
              <a:rPr lang="pt-BR" dirty="0" smtClean="0"/>
            </a:b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3400" y="533400"/>
            <a:ext cx="6554867" cy="4407768"/>
          </a:xfrm>
        </p:spPr>
        <p:txBody>
          <a:bodyPr>
            <a:normAutofit fontScale="70000" lnSpcReduction="20000"/>
          </a:bodyPr>
          <a:lstStyle/>
          <a:p>
            <a:pPr algn="ctr">
              <a:buNone/>
            </a:pPr>
            <a:r>
              <a:rPr lang="pt-BR" sz="3600" b="1" dirty="0" smtClean="0"/>
              <a:t>PARTICIPE, VISITE e ACOMPANHE</a:t>
            </a:r>
          </a:p>
          <a:p>
            <a:endParaRPr lang="pt-BR" b="1" dirty="0" smtClean="0"/>
          </a:p>
          <a:p>
            <a:pPr>
              <a:buNone/>
            </a:pPr>
            <a:r>
              <a:rPr lang="pt-BR" sz="2800" b="1" dirty="0" smtClean="0"/>
              <a:t>FACEBOOK</a:t>
            </a:r>
            <a:r>
              <a:rPr lang="pt-BR" dirty="0" smtClean="0"/>
              <a:t>:</a:t>
            </a:r>
          </a:p>
          <a:p>
            <a:pPr>
              <a:buNone/>
            </a:pPr>
            <a:r>
              <a:rPr lang="pt-BR" sz="2800" dirty="0" smtClean="0"/>
              <a:t>Ilheusrumoaos500anos</a:t>
            </a:r>
          </a:p>
          <a:p>
            <a:pPr>
              <a:buNone/>
            </a:pPr>
            <a:r>
              <a:rPr lang="pt-BR" sz="2800" b="1" dirty="0" smtClean="0"/>
              <a:t>YOUTUBE</a:t>
            </a:r>
            <a:r>
              <a:rPr lang="pt-BR" dirty="0" smtClean="0"/>
              <a:t>:</a:t>
            </a:r>
          </a:p>
          <a:p>
            <a:pPr>
              <a:buNone/>
            </a:pPr>
            <a:r>
              <a:rPr lang="pt-BR" sz="2800" dirty="0" smtClean="0"/>
              <a:t>Ilheusrumoaos500anos</a:t>
            </a:r>
          </a:p>
          <a:p>
            <a:pPr>
              <a:buNone/>
            </a:pPr>
            <a:r>
              <a:rPr lang="pt-BR" sz="2800" b="1" dirty="0" smtClean="0"/>
              <a:t>INSTAGRAM</a:t>
            </a:r>
            <a:r>
              <a:rPr lang="pt-BR" dirty="0" smtClean="0"/>
              <a:t>:</a:t>
            </a:r>
          </a:p>
          <a:p>
            <a:pPr>
              <a:buNone/>
            </a:pPr>
            <a:r>
              <a:rPr lang="pt-BR" sz="2800" dirty="0" smtClean="0"/>
              <a:t>Ilheus500anos</a:t>
            </a:r>
          </a:p>
          <a:p>
            <a:pPr>
              <a:buNone/>
            </a:pPr>
            <a:endParaRPr lang="pt-BR" sz="4000" b="1" dirty="0" smtClean="0"/>
          </a:p>
          <a:p>
            <a:pPr>
              <a:buNone/>
            </a:pPr>
            <a:r>
              <a:rPr lang="pt-BR" sz="4000" b="1" dirty="0"/>
              <a:t>Museu da </a:t>
            </a:r>
            <a:r>
              <a:rPr lang="pt-BR" sz="4000" b="1" dirty="0" smtClean="0"/>
              <a:t>Capitania</a:t>
            </a:r>
          </a:p>
          <a:p>
            <a:pPr>
              <a:buNone/>
            </a:pPr>
            <a:r>
              <a:rPr lang="pt-BR" sz="2800" dirty="0" smtClean="0"/>
              <a:t>@</a:t>
            </a:r>
            <a:r>
              <a:rPr lang="pt-BR" sz="2800" dirty="0" err="1" smtClean="0"/>
              <a:t>museu_dacapitaniadeIlheus</a:t>
            </a:r>
            <a:endParaRPr lang="pt-BR" sz="2800" dirty="0" smtClean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3400" y="533400"/>
            <a:ext cx="8215064" cy="6063952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endParaRPr lang="pt-BR" sz="2800" b="1" dirty="0" smtClean="0"/>
          </a:p>
          <a:p>
            <a:pPr marL="0" indent="0" algn="ctr">
              <a:buNone/>
            </a:pPr>
            <a:r>
              <a:rPr lang="pt-BR" sz="2800" b="1" dirty="0" smtClean="0"/>
              <a:t>ORGANIZAÇÃO</a:t>
            </a:r>
            <a:endParaRPr lang="pt-BR" sz="2800" b="1" dirty="0"/>
          </a:p>
          <a:p>
            <a:r>
              <a:rPr lang="pt-BR" sz="2800" b="1" dirty="0"/>
              <a:t>CEPOI –  Centro de Estudos e Pesquisas de Olivença e Ilhéus</a:t>
            </a:r>
            <a:endParaRPr lang="pt-BR" sz="2800" dirty="0"/>
          </a:p>
          <a:p>
            <a:r>
              <a:rPr lang="pt-BR" sz="2800" b="1" dirty="0" smtClean="0"/>
              <a:t>UESC – Universidade Estadual de Santa Cruz</a:t>
            </a:r>
          </a:p>
          <a:p>
            <a:r>
              <a:rPr lang="pt-BR" sz="2800" b="1" smtClean="0"/>
              <a:t>Agência </a:t>
            </a:r>
            <a:r>
              <a:rPr lang="pt-BR" sz="2800" b="1" dirty="0" smtClean="0"/>
              <a:t>Ilhéus 500 Anos</a:t>
            </a:r>
          </a:p>
          <a:p>
            <a:pPr>
              <a:buNone/>
            </a:pPr>
            <a:r>
              <a:rPr lang="pt-BR" sz="2800" b="1" dirty="0" smtClean="0"/>
              <a:t>					</a:t>
            </a:r>
          </a:p>
          <a:p>
            <a:pPr>
              <a:buNone/>
            </a:pPr>
            <a:r>
              <a:rPr lang="pt-BR" sz="2800" b="1" dirty="0" smtClean="0"/>
              <a:t>							Apoio</a:t>
            </a:r>
            <a:endParaRPr lang="pt-BR" sz="2800" dirty="0"/>
          </a:p>
          <a:p>
            <a:r>
              <a:rPr lang="pt-BR" sz="2800" b="1" dirty="0"/>
              <a:t>Faculdade Madre Thaís</a:t>
            </a:r>
          </a:p>
          <a:p>
            <a:r>
              <a:rPr lang="pt-BR" sz="2800" b="1" dirty="0" smtClean="0"/>
              <a:t>Rotary </a:t>
            </a:r>
            <a:r>
              <a:rPr lang="pt-BR" sz="2800" b="1" dirty="0"/>
              <a:t>Clube </a:t>
            </a:r>
            <a:endParaRPr lang="pt-BR" sz="2800" b="1" dirty="0" smtClean="0"/>
          </a:p>
          <a:p>
            <a:r>
              <a:rPr lang="pt-BR" sz="2800" b="1" dirty="0"/>
              <a:t> </a:t>
            </a:r>
            <a:r>
              <a:rPr lang="pt-BR" sz="2800" b="1" dirty="0" err="1" smtClean="0"/>
              <a:t>Atil</a:t>
            </a:r>
            <a:endParaRPr lang="pt-BR" sz="2800" b="1" dirty="0" smtClean="0"/>
          </a:p>
          <a:p>
            <a:r>
              <a:rPr lang="pt-BR" sz="2800" b="1" dirty="0" smtClean="0"/>
              <a:t>Associação dos Guias de Turismo</a:t>
            </a:r>
          </a:p>
          <a:p>
            <a:r>
              <a:rPr lang="pt-BR" sz="2800" b="1" dirty="0" smtClean="0"/>
              <a:t>Maçonaria</a:t>
            </a:r>
          </a:p>
          <a:p>
            <a:r>
              <a:rPr lang="pt-BR" sz="2800" b="1" dirty="0" smtClean="0"/>
              <a:t>LIONS CLUB</a:t>
            </a:r>
            <a:endParaRPr lang="pt-BR" sz="2800" b="1" dirty="0"/>
          </a:p>
          <a:p>
            <a:endParaRPr lang="pt-BR" sz="2800" b="1" dirty="0" smtClean="0"/>
          </a:p>
          <a:p>
            <a:pPr marL="0" indent="0">
              <a:buNone/>
            </a:pP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96013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476672"/>
            <a:ext cx="8496944" cy="6192688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pt-BR" sz="3800" b="1" dirty="0"/>
              <a:t>OBJETIVOS </a:t>
            </a:r>
            <a:endParaRPr lang="pt-BR" sz="3800" dirty="0"/>
          </a:p>
          <a:p>
            <a:pPr>
              <a:lnSpc>
                <a:spcPct val="170000"/>
              </a:lnSpc>
            </a:pPr>
            <a:r>
              <a:rPr lang="pt-BR" sz="3800" b="1" dirty="0" smtClean="0"/>
              <a:t>Gerais</a:t>
            </a:r>
            <a:endParaRPr lang="pt-BR" sz="3800" dirty="0" smtClean="0"/>
          </a:p>
          <a:p>
            <a:pPr algn="just">
              <a:lnSpc>
                <a:spcPct val="170000"/>
              </a:lnSpc>
            </a:pPr>
            <a:r>
              <a:rPr lang="pt-BR" sz="3800" dirty="0" smtClean="0"/>
              <a:t>Criar </a:t>
            </a:r>
            <a:r>
              <a:rPr lang="pt-BR" sz="3800" dirty="0"/>
              <a:t>as condições para a integração com novos países e culturas;</a:t>
            </a:r>
          </a:p>
          <a:p>
            <a:pPr algn="just">
              <a:lnSpc>
                <a:spcPct val="170000"/>
              </a:lnSpc>
            </a:pPr>
            <a:r>
              <a:rPr lang="pt-BR" sz="3800" dirty="0"/>
              <a:t> Resgatar a história e cultura de Ilhéus, do período </a:t>
            </a:r>
            <a:r>
              <a:rPr lang="pt-BR" sz="3800" dirty="0" smtClean="0"/>
              <a:t>Pré-Cabraliano aos </a:t>
            </a:r>
            <a:r>
              <a:rPr lang="pt-BR" sz="3800" dirty="0"/>
              <a:t>dias de hoje;</a:t>
            </a:r>
          </a:p>
          <a:p>
            <a:pPr algn="just">
              <a:lnSpc>
                <a:spcPct val="170000"/>
              </a:lnSpc>
            </a:pPr>
            <a:r>
              <a:rPr lang="pt-BR" sz="3800" dirty="0"/>
              <a:t> Recontar a história da ocupação e vida da população de Ilhéus;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1179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3400" y="6143644"/>
            <a:ext cx="6554867" cy="500066"/>
          </a:xfrm>
        </p:spPr>
        <p:txBody>
          <a:bodyPr>
            <a:normAutofit/>
          </a:bodyPr>
          <a:lstStyle/>
          <a:p>
            <a:r>
              <a:rPr lang="pt-BR" sz="2000" dirty="0" smtClean="0"/>
              <a:t>Canhão do período colonial</a:t>
            </a:r>
            <a:endParaRPr lang="pt-BR" sz="2000" dirty="0"/>
          </a:p>
        </p:txBody>
      </p:sp>
      <p:pic>
        <p:nvPicPr>
          <p:cNvPr id="4" name="Espaço Reservado para Conteúdo 3" descr="C:\Users\User\Documents\Olivença\thumbnail (2).jp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428604"/>
            <a:ext cx="4429156" cy="5715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Espaço Reservado para Conteúdo 3" descr="C:\Users\User\Documents\Olivença\thumbnail (3).jpg"/>
          <p:cNvPicPr>
            <a:picLocks/>
          </p:cNvPicPr>
          <p:nvPr/>
        </p:nvPicPr>
        <p:blipFill>
          <a:blip r:embed="rId3" cstate="print"/>
          <a:srcRect t="22966"/>
          <a:stretch>
            <a:fillRect/>
          </a:stretch>
        </p:blipFill>
        <p:spPr bwMode="auto">
          <a:xfrm>
            <a:off x="4741855" y="836712"/>
            <a:ext cx="4294641" cy="5327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3400" y="188640"/>
            <a:ext cx="8287072" cy="6336704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pt-BR" sz="3800" b="1" dirty="0" smtClean="0"/>
              <a:t>Específicos</a:t>
            </a:r>
          </a:p>
          <a:p>
            <a:endParaRPr lang="pt-BR" sz="800" dirty="0" smtClean="0"/>
          </a:p>
          <a:p>
            <a:pPr algn="just"/>
            <a:r>
              <a:rPr lang="pt-BR" sz="3000" dirty="0" smtClean="0"/>
              <a:t>Implantação </a:t>
            </a:r>
            <a:r>
              <a:rPr lang="pt-BR" sz="3000" dirty="0"/>
              <a:t>de Museus de Arte Sacra, Históricos e Ameríndios;</a:t>
            </a:r>
          </a:p>
          <a:p>
            <a:pPr algn="just"/>
            <a:r>
              <a:rPr lang="pt-BR" sz="3000" dirty="0" smtClean="0"/>
              <a:t>Implantação </a:t>
            </a:r>
            <a:r>
              <a:rPr lang="pt-BR" sz="3000" dirty="0"/>
              <a:t>do Arquivo Histórico e Artístico de Ilhéus;</a:t>
            </a:r>
          </a:p>
          <a:p>
            <a:pPr algn="just"/>
            <a:r>
              <a:rPr lang="pt-BR" sz="3000" dirty="0" smtClean="0"/>
              <a:t> </a:t>
            </a:r>
            <a:r>
              <a:rPr lang="pt-BR" sz="3000" dirty="0"/>
              <a:t>Implantação de casas de países </a:t>
            </a:r>
            <a:r>
              <a:rPr lang="pt-BR" sz="3000" dirty="0" err="1"/>
              <a:t>co-irmãos</a:t>
            </a:r>
            <a:r>
              <a:rPr lang="pt-BR" sz="3000" dirty="0"/>
              <a:t>, como Casa da Espanha, Casa da Áustria</a:t>
            </a:r>
            <a:r>
              <a:rPr lang="pt-BR" sz="3000" dirty="0" smtClean="0"/>
              <a:t>;</a:t>
            </a:r>
            <a:endParaRPr lang="pt-BR" sz="3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0"/>
            <a:ext cx="8496944" cy="6237312"/>
          </a:xfrm>
        </p:spPr>
        <p:txBody>
          <a:bodyPr/>
          <a:lstStyle/>
          <a:p>
            <a:r>
              <a:rPr lang="pt-BR" sz="3600" b="1" dirty="0" smtClean="0"/>
              <a:t>Específicos</a:t>
            </a:r>
          </a:p>
          <a:p>
            <a:endParaRPr lang="pt-BR" sz="800" b="1" dirty="0" smtClean="0"/>
          </a:p>
          <a:p>
            <a:pPr algn="just"/>
            <a:r>
              <a:rPr lang="pt-BR" sz="3200" dirty="0"/>
              <a:t>Garantir a publicação de obras de cunho histórico sobre a cidade</a:t>
            </a:r>
            <a:r>
              <a:rPr lang="pt-BR" sz="3200" dirty="0" smtClean="0"/>
              <a:t>;</a:t>
            </a:r>
            <a:endParaRPr lang="pt-BR" sz="3200" dirty="0"/>
          </a:p>
          <a:p>
            <a:pPr algn="just"/>
            <a:r>
              <a:rPr lang="pt-BR" sz="3200" dirty="0"/>
              <a:t> Implantar um projeto de História Oral com personagens, ou parentes ainda vivos da história de Ilhéus</a:t>
            </a:r>
            <a:r>
              <a:rPr lang="pt-BR" sz="3200" dirty="0" smtClean="0"/>
              <a:t>;</a:t>
            </a:r>
          </a:p>
          <a:p>
            <a:pPr algn="just"/>
            <a:r>
              <a:rPr lang="pt-BR" sz="3200" dirty="0" smtClean="0"/>
              <a:t>Resgatar o patrimônio histórico e cultural de Ilhéus;</a:t>
            </a:r>
          </a:p>
          <a:p>
            <a:pPr algn="just"/>
            <a:r>
              <a:rPr lang="pt-BR" sz="3200" dirty="0" smtClean="0"/>
              <a:t>Restaurar e preservar o patrimônio arquitetônico;</a:t>
            </a:r>
            <a:endParaRPr lang="pt-BR" sz="32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4436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1520" y="836712"/>
            <a:ext cx="8532440" cy="5256584"/>
          </a:xfrm>
        </p:spPr>
        <p:txBody>
          <a:bodyPr>
            <a:normAutofit lnSpcReduction="10000"/>
          </a:bodyPr>
          <a:lstStyle/>
          <a:p>
            <a:r>
              <a:rPr lang="pt-BR" sz="3600" b="1" dirty="0" smtClean="0"/>
              <a:t>Específicos</a:t>
            </a:r>
          </a:p>
          <a:p>
            <a:endParaRPr lang="pt-BR" sz="800" b="1" dirty="0" smtClean="0"/>
          </a:p>
          <a:p>
            <a:pPr algn="just"/>
            <a:r>
              <a:rPr lang="pt-BR" sz="3200" dirty="0"/>
              <a:t>Implantação do Projeto de Arqueologia Histórica e Pré-Histórica na cidade de Ilhéus, catalogando, cadastrando e escavando sítios arqueológicos;</a:t>
            </a:r>
          </a:p>
          <a:p>
            <a:pPr algn="just"/>
            <a:r>
              <a:rPr lang="pt-BR" sz="3200" dirty="0"/>
              <a:t> Implantação de um Projeto de </a:t>
            </a:r>
            <a:r>
              <a:rPr lang="pt-BR" sz="3200" dirty="0" err="1" smtClean="0"/>
              <a:t>Recupe-ração</a:t>
            </a:r>
            <a:r>
              <a:rPr lang="pt-BR" sz="3200" dirty="0" smtClean="0"/>
              <a:t> </a:t>
            </a:r>
            <a:r>
              <a:rPr lang="pt-BR" sz="3200" dirty="0"/>
              <a:t>do Morro de </a:t>
            </a:r>
            <a:r>
              <a:rPr lang="pt-BR" sz="3200" dirty="0" smtClean="0"/>
              <a:t>Pernambuco;</a:t>
            </a:r>
          </a:p>
          <a:p>
            <a:pPr algn="just"/>
            <a:r>
              <a:rPr lang="pt-BR" sz="3200" dirty="0" smtClean="0"/>
              <a:t>Implantação de um Programa de Preservação Patrimonial;</a:t>
            </a:r>
            <a:endParaRPr lang="pt-BR" sz="3200" dirty="0"/>
          </a:p>
          <a:p>
            <a:pPr algn="just"/>
            <a:endParaRPr lang="pt-BR" sz="32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371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Fatia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792</TotalTime>
  <Words>601</Words>
  <Application>Microsoft Office PowerPoint</Application>
  <PresentationFormat>Apresentação na tela (4:3)</PresentationFormat>
  <Paragraphs>135</Paragraphs>
  <Slides>47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2" baseType="lpstr">
      <vt:lpstr>Algerian</vt:lpstr>
      <vt:lpstr>Calibri</vt:lpstr>
      <vt:lpstr>Century Gothic</vt:lpstr>
      <vt:lpstr>Wingdings 3</vt:lpstr>
      <vt:lpstr>Fatia</vt:lpstr>
      <vt:lpstr>ILHÉUS Rumo aos  500 ANOS</vt:lpstr>
      <vt:lpstr>Apresentação do PowerPoint</vt:lpstr>
      <vt:lpstr>Conhecendo o Passado, podemos entender Melhor o presente e preparar o futuro</vt:lpstr>
      <vt:lpstr>Apresentação do PowerPoint</vt:lpstr>
      <vt:lpstr>Apresentação do PowerPoint</vt:lpstr>
      <vt:lpstr>Canhão do período colonial</vt:lpstr>
      <vt:lpstr>Apresentação do PowerPoint</vt:lpstr>
      <vt:lpstr>Apresentação do PowerPoint</vt:lpstr>
      <vt:lpstr>Apresentação do PowerPoint</vt:lpstr>
      <vt:lpstr>Resgate da história e cultura, com desenvolvimento do turismo</vt:lpstr>
      <vt:lpstr>SUGESTÕES</vt:lpstr>
      <vt:lpstr>Apresentação do PowerPoint</vt:lpstr>
      <vt:lpstr>Apresentação do PowerPoint</vt:lpstr>
      <vt:lpstr>Apresentação do PowerPoint</vt:lpstr>
      <vt:lpstr>Apresentação do PowerPoint</vt:lpstr>
      <vt:lpstr>  RESGATE DO PATRIMÔNIO       HISTÓRICO</vt:lpstr>
      <vt:lpstr>Apresentação do PowerPoint</vt:lpstr>
      <vt:lpstr>FASES DO PROJETO  ORÇAMENTO – 13 anos    </vt:lpstr>
      <vt:lpstr> Valorizar o patrimônio histórico e cultural</vt:lpstr>
      <vt:lpstr>Apresentação do PowerPoint</vt:lpstr>
      <vt:lpstr>Apresentação do PowerPoint</vt:lpstr>
      <vt:lpstr>Apresentação do PowerPoint</vt:lpstr>
      <vt:lpstr>Apresentação do PowerPoint</vt:lpstr>
      <vt:lpstr>Palácio episcopal / santa ângela</vt:lpstr>
      <vt:lpstr>Locomotiva – ilhéus (detran)</vt:lpstr>
      <vt:lpstr>Igreja de Santana, a 5ª Mais antiga do brasil - 1537</vt:lpstr>
      <vt:lpstr>Igreja de Santana, a 2ª Mais antiga igreja rural do brasil - 1537</vt:lpstr>
      <vt:lpstr>Pedras do Moinho de Santana</vt:lpstr>
      <vt:lpstr>VESTÍGIOS ENGENHO DE SANT’ANA</vt:lpstr>
      <vt:lpstr>Pedra do moinho do engenho Do taÍpe de 1540</vt:lpstr>
      <vt:lpstr>O monumento mais antigo de ilhéus (Fortim de santo antÔnio – 1536)</vt:lpstr>
      <vt:lpstr>Fortim de São Sebastião - 1536</vt:lpstr>
      <vt:lpstr>ANTIGO PORTO  - DESEMBOCADOURO DO TAMBEPE</vt:lpstr>
      <vt:lpstr>Lápide de 1555, OUTEIRO</vt:lpstr>
      <vt:lpstr>Engelho são joão do pastos  </vt:lpstr>
      <vt:lpstr>Engenho são joão do pastos </vt:lpstr>
      <vt:lpstr>Engenho da Lagoa Encantada – Engenho União</vt:lpstr>
      <vt:lpstr>         Sambaqui da Lagoa Encantada</vt:lpstr>
      <vt:lpstr>   Igreja de SÃO TIAGO EM Aritaguá de 1806</vt:lpstr>
      <vt:lpstr>Estação de Trem de Aritaguá</vt:lpstr>
      <vt:lpstr>  Engenho PIRATAQUISSÉ </vt:lpstr>
      <vt:lpstr> Engenho são Francisco de Fernão Álvares - 1545</vt:lpstr>
      <vt:lpstr>Apresentação do PowerPoint</vt:lpstr>
      <vt:lpstr>Apresentação do PowerPoint</vt:lpstr>
      <vt:lpstr>Exposição de arte sacra</vt:lpstr>
      <vt:lpstr> 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ONCOLOGIA</dc:title>
  <dc:creator>SEC</dc:creator>
  <cp:lastModifiedBy>GABINETE</cp:lastModifiedBy>
  <cp:revision>140</cp:revision>
  <dcterms:created xsi:type="dcterms:W3CDTF">2019-02-22T18:28:29Z</dcterms:created>
  <dcterms:modified xsi:type="dcterms:W3CDTF">2021-06-15T10:59:25Z</dcterms:modified>
</cp:coreProperties>
</file>

<file path=docProps/thumbnail.jpeg>
</file>